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anva Sans Bold Italics" panose="020B0604020202020204" charset="0"/>
      <p:regular r:id="rId18"/>
    </p:embeddedFont>
    <p:embeddedFont>
      <p:font typeface="Canva Sans Italics" panose="020B0604020202020204" charset="0"/>
      <p:regular r:id="rId19"/>
    </p:embeddedFont>
    <p:embeddedFont>
      <p:font typeface="Gochi Hand" panose="020B0604020202020204" charset="0"/>
      <p:regular r:id="rId20"/>
    </p:embeddedFont>
    <p:embeddedFont>
      <p:font typeface="Public Sans" panose="020B0604020202020204" charset="0"/>
      <p:regular r:id="rId21"/>
    </p:embeddedFont>
    <p:embeddedFont>
      <p:font typeface="Public Sans Bold" panose="020B0604020202020204" charset="0"/>
      <p:regular r:id="rId22"/>
    </p:embeddedFont>
    <p:embeddedFont>
      <p:font typeface="Public Sans Thin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058B0-EA67-475B-BB41-3C5997258A03}" v="5" dt="2023-08-20T12:25:29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Ingram" userId="64219904f03d6b89" providerId="LiveId" clId="{524058B0-EA67-475B-BB41-3C5997258A03}"/>
    <pc:docChg chg="custSel modSld">
      <pc:chgData name="Sarah Ingram" userId="64219904f03d6b89" providerId="LiveId" clId="{524058B0-EA67-475B-BB41-3C5997258A03}" dt="2023-08-20T12:27:42.480" v="141" actId="14100"/>
      <pc:docMkLst>
        <pc:docMk/>
      </pc:docMkLst>
      <pc:sldChg chg="addSp modSp mod modAnim">
        <pc:chgData name="Sarah Ingram" userId="64219904f03d6b89" providerId="LiveId" clId="{524058B0-EA67-475B-BB41-3C5997258A03}" dt="2023-08-20T12:27:42.480" v="141" actId="14100"/>
        <pc:sldMkLst>
          <pc:docMk/>
          <pc:sldMk cId="0" sldId="263"/>
        </pc:sldMkLst>
        <pc:spChg chg="add mod">
          <ac:chgData name="Sarah Ingram" userId="64219904f03d6b89" providerId="LiveId" clId="{524058B0-EA67-475B-BB41-3C5997258A03}" dt="2023-08-20T12:27:42.480" v="141" actId="14100"/>
          <ac:spMkLst>
            <pc:docMk/>
            <pc:sldMk cId="0" sldId="263"/>
            <ac:spMk id="11" creationId="{30DE0918-A11F-80C5-B35C-5160F97555F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Jeaninjeanz/dvorak2023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4.jpeg"/><Relationship Id="rId4" Type="http://schemas.openxmlformats.org/officeDocument/2006/relationships/video" Target="../media/media2.mp4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42210">
            <a:off x="13955596" y="-2306868"/>
            <a:ext cx="8028719" cy="6671135"/>
          </a:xfrm>
          <a:custGeom>
            <a:avLst/>
            <a:gdLst/>
            <a:ahLst/>
            <a:cxnLst/>
            <a:rect l="l" t="t" r="r" b="b"/>
            <a:pathLst>
              <a:path w="8028719" h="6671135">
                <a:moveTo>
                  <a:pt x="0" y="0"/>
                </a:moveTo>
                <a:lnTo>
                  <a:pt x="8028719" y="0"/>
                </a:lnTo>
                <a:lnTo>
                  <a:pt x="8028719" y="6671136"/>
                </a:lnTo>
                <a:lnTo>
                  <a:pt x="0" y="667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1245016" y="2626335"/>
            <a:ext cx="14381689" cy="4469427"/>
            <a:chOff x="0" y="0"/>
            <a:chExt cx="19175586" cy="5959236"/>
          </a:xfrm>
        </p:grpSpPr>
        <p:sp>
          <p:nvSpPr>
            <p:cNvPr id="4" name="TextBox 4"/>
            <p:cNvSpPr txBox="1"/>
            <p:nvPr/>
          </p:nvSpPr>
          <p:spPr>
            <a:xfrm>
              <a:off x="0" y="1620070"/>
              <a:ext cx="19175586" cy="4339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000"/>
                </a:lnSpc>
              </a:pPr>
              <a:r>
                <a:rPr lang="en-US" sz="10000">
                  <a:solidFill>
                    <a:srgbClr val="FFFFFF"/>
                  </a:solidFill>
                  <a:latin typeface="Public Sans Thin"/>
                </a:rPr>
                <a:t>The Truth Behind Taxi Drivers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453753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Public Sans Bold"/>
                </a:rPr>
                <a:t>TELEMATICS UNLEASHED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2588596" y="7449663"/>
            <a:ext cx="8028719" cy="6671135"/>
          </a:xfrm>
          <a:custGeom>
            <a:avLst/>
            <a:gdLst/>
            <a:ahLst/>
            <a:cxnLst/>
            <a:rect l="l" t="t" r="r" b="b"/>
            <a:pathLst>
              <a:path w="8028719" h="6671135">
                <a:moveTo>
                  <a:pt x="0" y="0"/>
                </a:moveTo>
                <a:lnTo>
                  <a:pt x="8028718" y="0"/>
                </a:lnTo>
                <a:lnTo>
                  <a:pt x="8028718" y="6671135"/>
                </a:lnTo>
                <a:lnTo>
                  <a:pt x="0" y="667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TextBox 7"/>
          <p:cNvSpPr txBox="1"/>
          <p:nvPr/>
        </p:nvSpPr>
        <p:spPr>
          <a:xfrm>
            <a:off x="16916400" y="9077643"/>
            <a:ext cx="1053555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>
                    <a:alpha val="49804"/>
                  </a:srgbClr>
                </a:solidFill>
                <a:latin typeface="Canva Sans"/>
              </a:rPr>
              <a:t>QWERTY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83912" y="9696845"/>
            <a:ext cx="3586044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>
                    <a:alpha val="49804"/>
                  </a:srgbClr>
                </a:solidFill>
                <a:latin typeface="Canva Sans"/>
              </a:rPr>
              <a:t>23673656, 24015296, 23224258, 22798331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87346" y="9484757"/>
            <a:ext cx="4682609" cy="2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>
                    <a:alpha val="49804"/>
                  </a:srgbClr>
                </a:solidFill>
                <a:latin typeface="Canva Sans"/>
              </a:rPr>
              <a:t>Sean Morrison, Daniel Bockle, Jean Marx, Sarah Ingram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893967">
            <a:off x="-1141859" y="-921027"/>
            <a:ext cx="5571468" cy="4973801"/>
          </a:xfrm>
          <a:custGeom>
            <a:avLst/>
            <a:gdLst/>
            <a:ahLst/>
            <a:cxnLst/>
            <a:rect l="l" t="t" r="r" b="b"/>
            <a:pathLst>
              <a:path w="5571468" h="4973801">
                <a:moveTo>
                  <a:pt x="0" y="0"/>
                </a:moveTo>
                <a:lnTo>
                  <a:pt x="5571468" y="0"/>
                </a:lnTo>
                <a:lnTo>
                  <a:pt x="5571468" y="4973802"/>
                </a:lnTo>
                <a:lnTo>
                  <a:pt x="0" y="4973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4467410" y="5249107"/>
            <a:ext cx="935318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782158" y="4516437"/>
            <a:ext cx="10723685" cy="11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Public Sans Bold"/>
              </a:rPr>
              <a:t>Thank You!</a:t>
            </a:r>
          </a:p>
        </p:txBody>
      </p:sp>
      <p:sp>
        <p:nvSpPr>
          <p:cNvPr id="5" name="Freeform 5"/>
          <p:cNvSpPr/>
          <p:nvPr/>
        </p:nvSpPr>
        <p:spPr>
          <a:xfrm rot="-475766">
            <a:off x="15441313" y="3246516"/>
            <a:ext cx="4635831" cy="4138532"/>
          </a:xfrm>
          <a:custGeom>
            <a:avLst/>
            <a:gdLst/>
            <a:ahLst/>
            <a:cxnLst/>
            <a:rect l="l" t="t" r="r" b="b"/>
            <a:pathLst>
              <a:path w="4635831" h="4138532">
                <a:moveTo>
                  <a:pt x="0" y="0"/>
                </a:moveTo>
                <a:lnTo>
                  <a:pt x="4635830" y="0"/>
                </a:lnTo>
                <a:lnTo>
                  <a:pt x="4635830" y="4138532"/>
                </a:lnTo>
                <a:lnTo>
                  <a:pt x="0" y="4138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 rot="-475766">
            <a:off x="3565085" y="8639681"/>
            <a:ext cx="4635831" cy="4138532"/>
          </a:xfrm>
          <a:custGeom>
            <a:avLst/>
            <a:gdLst/>
            <a:ahLst/>
            <a:cxnLst/>
            <a:rect l="l" t="t" r="r" b="b"/>
            <a:pathLst>
              <a:path w="4635831" h="4138532">
                <a:moveTo>
                  <a:pt x="0" y="0"/>
                </a:moveTo>
                <a:lnTo>
                  <a:pt x="4635831" y="0"/>
                </a:lnTo>
                <a:lnTo>
                  <a:pt x="4635831" y="4138533"/>
                </a:lnTo>
                <a:lnTo>
                  <a:pt x="0" y="4138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TextBox 7"/>
          <p:cNvSpPr txBox="1"/>
          <p:nvPr/>
        </p:nvSpPr>
        <p:spPr>
          <a:xfrm>
            <a:off x="9808392" y="5668842"/>
            <a:ext cx="2468761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Italics"/>
              </a:rPr>
              <a:t>love, QWERTY &lt;3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02473"/>
            <a:ext cx="6083531" cy="2762573"/>
            <a:chOff x="0" y="0"/>
            <a:chExt cx="8111374" cy="368343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8111374" cy="2457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222A9B"/>
                  </a:solidFill>
                  <a:latin typeface="Public Sans Bold"/>
                </a:rPr>
                <a:t>In this Presentation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975829"/>
              <a:ext cx="6639889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343434"/>
                  </a:solidFill>
                  <a:latin typeface="Public Sans"/>
                </a:rPr>
                <a:t>Overview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50097" y="1935798"/>
            <a:ext cx="681097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434"/>
                </a:solidFill>
                <a:latin typeface="Public Sans"/>
              </a:rPr>
              <a:t>The Taxi 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50097" y="2777354"/>
            <a:ext cx="681097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434"/>
                </a:solidFill>
                <a:latin typeface="Public Sans"/>
              </a:rPr>
              <a:t>Our Approach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50097" y="3616189"/>
            <a:ext cx="681097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434"/>
                </a:solidFill>
                <a:latin typeface="Public Sans"/>
              </a:rPr>
              <a:t>Risk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50097" y="4457745"/>
            <a:ext cx="681097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434"/>
                </a:solidFill>
                <a:latin typeface="Public Sans"/>
              </a:rPr>
              <a:t>Towards a Driver Profile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50097" y="5299302"/>
            <a:ext cx="681097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434"/>
                </a:solidFill>
                <a:latin typeface="Public Sans"/>
              </a:rPr>
              <a:t>Determining Driver Profiles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50097" y="6140858"/>
            <a:ext cx="681097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434"/>
                </a:solidFill>
                <a:latin typeface="Public Sans"/>
              </a:rPr>
              <a:t>Fleet Management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0097" y="6982415"/>
            <a:ext cx="681097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43434"/>
                </a:solidFill>
                <a:latin typeface="Public Sans"/>
              </a:rPr>
              <a:t>Relevance to Mobalyz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22342" y="2119948"/>
            <a:ext cx="44331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222A9B"/>
                </a:solidFill>
                <a:latin typeface="Public Sans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22342" y="2961504"/>
            <a:ext cx="44331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222A9B"/>
                </a:solidFill>
                <a:latin typeface="Public Sans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22342" y="3800339"/>
            <a:ext cx="44331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222A9B"/>
                </a:solidFill>
                <a:latin typeface="Public Sans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22342" y="4641895"/>
            <a:ext cx="44331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222A9B"/>
                </a:solidFill>
                <a:latin typeface="Public Sans 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22342" y="5483452"/>
            <a:ext cx="44331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222A9B"/>
                </a:solidFill>
                <a:latin typeface="Public Sans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22342" y="6325008"/>
            <a:ext cx="44331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222A9B"/>
                </a:solidFill>
                <a:latin typeface="Public Sans 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22342" y="7166565"/>
            <a:ext cx="44331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222A9B"/>
                </a:solidFill>
                <a:latin typeface="Public Sans 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86369" y="1883166"/>
            <a:ext cx="6520668" cy="6520668"/>
          </a:xfrm>
          <a:custGeom>
            <a:avLst/>
            <a:gdLst/>
            <a:ahLst/>
            <a:cxnLst/>
            <a:rect l="l" t="t" r="r" b="b"/>
            <a:pathLst>
              <a:path w="6520668" h="6520668">
                <a:moveTo>
                  <a:pt x="0" y="0"/>
                </a:moveTo>
                <a:lnTo>
                  <a:pt x="6520667" y="0"/>
                </a:lnTo>
                <a:lnTo>
                  <a:pt x="6520667" y="6520668"/>
                </a:lnTo>
                <a:lnTo>
                  <a:pt x="0" y="6520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2650884" y="4667250"/>
            <a:ext cx="1259163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Public Sans Bold"/>
              </a:rPr>
              <a:t>The Taxi Problem</a:t>
            </a:r>
          </a:p>
        </p:txBody>
      </p:sp>
      <p:sp>
        <p:nvSpPr>
          <p:cNvPr id="4" name="AutoShape 4"/>
          <p:cNvSpPr/>
          <p:nvPr/>
        </p:nvSpPr>
        <p:spPr>
          <a:xfrm>
            <a:off x="11268285" y="1028700"/>
            <a:ext cx="0" cy="1878621"/>
          </a:xfrm>
          <a:prstGeom prst="line">
            <a:avLst/>
          </a:prstGeom>
          <a:ln w="38100" cap="flat">
            <a:solidFill>
              <a:srgbClr val="FFFFFF">
                <a:alpha val="2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5" name="AutoShape 5"/>
          <p:cNvSpPr/>
          <p:nvPr/>
        </p:nvSpPr>
        <p:spPr>
          <a:xfrm>
            <a:off x="11268285" y="1028700"/>
            <a:ext cx="541581" cy="0"/>
          </a:xfrm>
          <a:prstGeom prst="line">
            <a:avLst/>
          </a:prstGeom>
          <a:ln w="38100" cap="flat">
            <a:solidFill>
              <a:srgbClr val="FFFFFF">
                <a:alpha val="23922"/>
              </a:srgbClr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ZA"/>
          </a:p>
        </p:txBody>
      </p:sp>
      <p:sp>
        <p:nvSpPr>
          <p:cNvPr id="6" name="TextBox 6"/>
          <p:cNvSpPr txBox="1"/>
          <p:nvPr/>
        </p:nvSpPr>
        <p:spPr>
          <a:xfrm>
            <a:off x="11809866" y="812551"/>
            <a:ext cx="6256924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FFF"/>
                </a:solidFill>
                <a:latin typeface="Canva Sans"/>
              </a:rPr>
              <a:t>A treasure trove of telematics data</a:t>
            </a:r>
          </a:p>
        </p:txBody>
      </p:sp>
      <p:sp>
        <p:nvSpPr>
          <p:cNvPr id="7" name="AutoShape 7"/>
          <p:cNvSpPr/>
          <p:nvPr/>
        </p:nvSpPr>
        <p:spPr>
          <a:xfrm>
            <a:off x="6589632" y="7379679"/>
            <a:ext cx="0" cy="1878621"/>
          </a:xfrm>
          <a:prstGeom prst="line">
            <a:avLst/>
          </a:prstGeom>
          <a:ln w="38100" cap="flat">
            <a:solidFill>
              <a:srgbClr val="FFFFFF">
                <a:alpha val="2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8" name="AutoShape 8"/>
          <p:cNvSpPr/>
          <p:nvPr/>
        </p:nvSpPr>
        <p:spPr>
          <a:xfrm flipH="1">
            <a:off x="6029001" y="9258300"/>
            <a:ext cx="541581" cy="0"/>
          </a:xfrm>
          <a:prstGeom prst="line">
            <a:avLst/>
          </a:prstGeom>
          <a:ln w="38100" cap="flat">
            <a:solidFill>
              <a:srgbClr val="FFFFFF">
                <a:alpha val="23922"/>
              </a:srgbClr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ZA"/>
          </a:p>
        </p:txBody>
      </p:sp>
      <p:sp>
        <p:nvSpPr>
          <p:cNvPr id="9" name="TextBox 9"/>
          <p:cNvSpPr txBox="1"/>
          <p:nvPr/>
        </p:nvSpPr>
        <p:spPr>
          <a:xfrm>
            <a:off x="136250" y="9030866"/>
            <a:ext cx="5092053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Canva Sans"/>
              </a:rPr>
              <a:t>Interpreting Taxi </a:t>
            </a:r>
            <a:r>
              <a:rPr lang="en-US" sz="2700" dirty="0" err="1">
                <a:solidFill>
                  <a:srgbClr val="FFFFFF"/>
                </a:solidFill>
                <a:latin typeface="Canva Sans"/>
              </a:rPr>
              <a:t>behaviour</a:t>
            </a:r>
            <a:endParaRPr lang="en-US" sz="2700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52887" y="1663528"/>
            <a:ext cx="5462637" cy="719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D9D9D9"/>
                </a:solidFill>
                <a:latin typeface="Canva Sans Italics"/>
              </a:rPr>
              <a:t>In a world of Big Data, the issue arises of turning this data into useful, ready, and easy-to-use information. </a:t>
            </a:r>
          </a:p>
          <a:p>
            <a:pPr algn="r">
              <a:lnSpc>
                <a:spcPts val="3220"/>
              </a:lnSpc>
            </a:pPr>
            <a:endParaRPr lang="en-US" sz="2300">
              <a:solidFill>
                <a:srgbClr val="D9D9D9"/>
              </a:solidFill>
              <a:latin typeface="Canva Sans Italics"/>
            </a:endParaRPr>
          </a:p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D9D9D9"/>
                </a:solidFill>
                <a:latin typeface="Canva Sans Italics"/>
              </a:rPr>
              <a:t>Constant monitoring of GPS systems and vehicle sensors has provided vast amounts of raw data on driving behaviour. </a:t>
            </a:r>
          </a:p>
          <a:p>
            <a:pPr algn="r">
              <a:lnSpc>
                <a:spcPts val="3220"/>
              </a:lnSpc>
            </a:pPr>
            <a:endParaRPr lang="en-US" sz="2300">
              <a:solidFill>
                <a:srgbClr val="D9D9D9"/>
              </a:solidFill>
              <a:latin typeface="Canva Sans Italics"/>
            </a:endParaRPr>
          </a:p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D9D9D9"/>
                </a:solidFill>
                <a:latin typeface="Canva Sans Bold Italics"/>
              </a:rPr>
              <a:t>Problem: </a:t>
            </a:r>
          </a:p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D9D9D9"/>
                </a:solidFill>
                <a:latin typeface="Canva Sans Italics"/>
              </a:rPr>
              <a:t>how can we use these data stores to provide meaningful driver information for both the driver and other stakeholders</a:t>
            </a:r>
            <a:r>
              <a:rPr lang="en-US" sz="2300">
                <a:solidFill>
                  <a:srgbClr val="D9D9D9"/>
                </a:solidFill>
                <a:latin typeface="Canva Sans Bold Italics"/>
              </a:rPr>
              <a:t>?</a:t>
            </a:r>
          </a:p>
          <a:p>
            <a:pPr algn="r">
              <a:lnSpc>
                <a:spcPts val="3220"/>
              </a:lnSpc>
            </a:pPr>
            <a:endParaRPr lang="en-US" sz="2300">
              <a:solidFill>
                <a:srgbClr val="D9D9D9"/>
              </a:solidFill>
              <a:latin typeface="Canva Sans Bold Italics"/>
            </a:endParaRPr>
          </a:p>
          <a:p>
            <a:pPr algn="r">
              <a:lnSpc>
                <a:spcPts val="3220"/>
              </a:lnSpc>
            </a:pPr>
            <a:endParaRPr lang="en-US" sz="2300">
              <a:solidFill>
                <a:srgbClr val="D9D9D9"/>
              </a:solidFill>
              <a:latin typeface="Canva Sans Bold Italics"/>
            </a:endParaRPr>
          </a:p>
          <a:p>
            <a:pPr algn="r">
              <a:lnSpc>
                <a:spcPts val="3220"/>
              </a:lnSpc>
            </a:pPr>
            <a:endParaRPr lang="en-US" sz="2300">
              <a:solidFill>
                <a:srgbClr val="D9D9D9"/>
              </a:solidFill>
              <a:latin typeface="Canva Sans Bold Italics"/>
            </a:endParaRPr>
          </a:p>
          <a:p>
            <a:pPr algn="r">
              <a:lnSpc>
                <a:spcPts val="3220"/>
              </a:lnSpc>
            </a:pPr>
            <a:endParaRPr lang="en-US" sz="2300">
              <a:solidFill>
                <a:srgbClr val="D9D9D9"/>
              </a:solidFill>
              <a:latin typeface="Canva Sans Bold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7003" y="1711792"/>
            <a:ext cx="5396950" cy="714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D9D9D9"/>
                </a:solidFill>
                <a:latin typeface="Canva Sans Italics"/>
              </a:rPr>
              <a:t>While driver </a:t>
            </a:r>
            <a:r>
              <a:rPr lang="en-US" sz="2300" dirty="0" err="1">
                <a:solidFill>
                  <a:srgbClr val="D9D9D9"/>
                </a:solidFill>
                <a:latin typeface="Canva Sans Italics"/>
              </a:rPr>
              <a:t>behaviour</a:t>
            </a:r>
            <a:r>
              <a:rPr lang="en-US" sz="2300" dirty="0">
                <a:solidFill>
                  <a:srgbClr val="D9D9D9"/>
                </a:solidFill>
                <a:latin typeface="Canva Sans Italics"/>
              </a:rPr>
              <a:t> has been used for the everyday driver, providing individual solutions in the form of reports and recommendations, taxis have largely been overlooked.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D9D9D9"/>
              </a:solidFill>
              <a:latin typeface="Canva Sans Italics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D9D9D9"/>
                </a:solidFill>
                <a:latin typeface="Canva Sans Italics"/>
              </a:rPr>
              <a:t>Taxis present a uniquely South African problem that should be considered to better understand the driving landscape and its implications for owners and insurance companies.</a:t>
            </a:r>
          </a:p>
          <a:p>
            <a:pPr algn="just">
              <a:lnSpc>
                <a:spcPts val="3220"/>
              </a:lnSpc>
            </a:pPr>
            <a:endParaRPr lang="en-US" sz="2300" dirty="0">
              <a:solidFill>
                <a:srgbClr val="D9D9D9"/>
              </a:solidFill>
              <a:latin typeface="Canva Sans Italics"/>
            </a:endParaRPr>
          </a:p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D9D9D9"/>
                </a:solidFill>
                <a:latin typeface="Canva Sans Bold Italics"/>
              </a:rPr>
              <a:t>Problem: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D9D9D9"/>
                </a:solidFill>
                <a:latin typeface="Canva Sans Italics"/>
              </a:rPr>
              <a:t>how can we create taxi-specific </a:t>
            </a:r>
            <a:r>
              <a:rPr lang="en-US" sz="2300" dirty="0" err="1">
                <a:solidFill>
                  <a:srgbClr val="D9D9D9"/>
                </a:solidFill>
                <a:latin typeface="Canva Sans Italics"/>
              </a:rPr>
              <a:t>behaviour</a:t>
            </a:r>
            <a:r>
              <a:rPr lang="en-US" sz="2300" dirty="0">
                <a:solidFill>
                  <a:srgbClr val="D9D9D9"/>
                </a:solidFill>
                <a:latin typeface="Canva Sans Italics"/>
              </a:rPr>
              <a:t> risk profiles to make up for this lack of information?</a:t>
            </a:r>
          </a:p>
          <a:p>
            <a:pPr algn="ctr">
              <a:lnSpc>
                <a:spcPts val="2783"/>
              </a:lnSpc>
            </a:pPr>
            <a:endParaRPr lang="en-US" sz="2300" dirty="0">
              <a:solidFill>
                <a:srgbClr val="D9D9D9"/>
              </a:solidFill>
              <a:latin typeface="Canva Sans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663095" y="2513061"/>
            <a:ext cx="1051637" cy="9180957"/>
          </a:xfrm>
          <a:custGeom>
            <a:avLst/>
            <a:gdLst/>
            <a:ahLst/>
            <a:cxnLst/>
            <a:rect l="l" t="t" r="r" b="b"/>
            <a:pathLst>
              <a:path w="1051637" h="9180957">
                <a:moveTo>
                  <a:pt x="0" y="0"/>
                </a:moveTo>
                <a:lnTo>
                  <a:pt x="1051636" y="0"/>
                </a:lnTo>
                <a:lnTo>
                  <a:pt x="1051636" y="9180957"/>
                </a:lnTo>
                <a:lnTo>
                  <a:pt x="0" y="9180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 rot="-5400000">
            <a:off x="15607022" y="4606316"/>
            <a:ext cx="500674" cy="3442135"/>
          </a:xfrm>
          <a:custGeom>
            <a:avLst/>
            <a:gdLst/>
            <a:ahLst/>
            <a:cxnLst/>
            <a:rect l="l" t="t" r="r" b="b"/>
            <a:pathLst>
              <a:path w="500674" h="3442135">
                <a:moveTo>
                  <a:pt x="0" y="0"/>
                </a:moveTo>
                <a:lnTo>
                  <a:pt x="500674" y="0"/>
                </a:lnTo>
                <a:lnTo>
                  <a:pt x="500674" y="3442135"/>
                </a:lnTo>
                <a:lnTo>
                  <a:pt x="0" y="344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TextBox 4"/>
          <p:cNvSpPr txBox="1"/>
          <p:nvPr/>
        </p:nvSpPr>
        <p:spPr>
          <a:xfrm>
            <a:off x="1028700" y="1312971"/>
            <a:ext cx="9084676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dirty="0">
                <a:solidFill>
                  <a:srgbClr val="222A9B"/>
                </a:solidFill>
                <a:latin typeface="Public Sans Bold"/>
              </a:rPr>
              <a:t>QWERTY's Approach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2624" y="5002849"/>
            <a:ext cx="276947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Public Sans"/>
              </a:rPr>
              <a:t>Fleet Management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494" y="5002849"/>
            <a:ext cx="276947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Public Sans"/>
              </a:rPr>
              <a:t>Data Analysis 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Public Sans"/>
              </a:rPr>
              <a:t>+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Public Sans"/>
              </a:rPr>
              <a:t>Data Cleaning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2059" y="5002849"/>
            <a:ext cx="276947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Public Sans"/>
              </a:rPr>
              <a:t>Developing a Driver profile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6776" y="5002849"/>
            <a:ext cx="276947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Public Sans"/>
              </a:rPr>
              <a:t>Categorising Driver risk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07341" y="5002849"/>
            <a:ext cx="276947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Public Sans"/>
              </a:rPr>
              <a:t>Determining Driver behaviour profiles</a:t>
            </a:r>
          </a:p>
          <a:p>
            <a:pPr>
              <a:lnSpc>
                <a:spcPts val="3359"/>
              </a:lnSpc>
            </a:pPr>
            <a:endParaRPr lang="en-US" sz="2399">
              <a:solidFill>
                <a:srgbClr val="343434"/>
              </a:solidFill>
              <a:latin typeface="Public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1494" y="3914686"/>
            <a:ext cx="443317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222A9B"/>
                </a:solidFill>
                <a:latin typeface="Public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76776" y="3914686"/>
            <a:ext cx="443317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222A9B"/>
                </a:solidFill>
                <a:latin typeface="Public Sans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42059" y="3914686"/>
            <a:ext cx="443317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222A9B"/>
                </a:solidFill>
                <a:latin typeface="Public Sans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07341" y="3914686"/>
            <a:ext cx="443317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222A9B"/>
                </a:solidFill>
                <a:latin typeface="Public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72624" y="3914686"/>
            <a:ext cx="443317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222A9B"/>
                </a:solidFill>
                <a:latin typeface="Public Sans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274410"/>
            <a:ext cx="6273641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000000"/>
                </a:solidFill>
                <a:latin typeface="Canva Sans Italics"/>
              </a:rPr>
              <a:t>how did we go about solving this problem?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43961" y="7891073"/>
            <a:ext cx="2089904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 Italics"/>
              </a:rPr>
              <a:t>(Insurance POV)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33804" y="6747305"/>
            <a:ext cx="1647111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 Italics"/>
              </a:rPr>
              <a:t>(Owner POV)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563100"/>
            <a:ext cx="2769470" cy="322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1600" u="sng">
                <a:solidFill>
                  <a:srgbClr val="222A9B"/>
                </a:solidFill>
                <a:latin typeface="Canva Sans"/>
                <a:hlinkClick r:id="rId6" tooltip="https://github.com/Jeaninjeanz/dvorak2023"/>
              </a:rPr>
              <a:t>github repository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450" y="5933097"/>
            <a:ext cx="2668873" cy="2217590"/>
          </a:xfrm>
          <a:custGeom>
            <a:avLst/>
            <a:gdLst/>
            <a:ahLst/>
            <a:cxnLst/>
            <a:rect l="l" t="t" r="r" b="b"/>
            <a:pathLst>
              <a:path w="2668873" h="2217590">
                <a:moveTo>
                  <a:pt x="0" y="0"/>
                </a:moveTo>
                <a:lnTo>
                  <a:pt x="2668873" y="0"/>
                </a:lnTo>
                <a:lnTo>
                  <a:pt x="2668873" y="2217590"/>
                </a:lnTo>
                <a:lnTo>
                  <a:pt x="0" y="221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>
            <a:off x="1640036" y="860572"/>
            <a:ext cx="2183700" cy="1949449"/>
          </a:xfrm>
          <a:custGeom>
            <a:avLst/>
            <a:gdLst/>
            <a:ahLst/>
            <a:cxnLst/>
            <a:rect l="l" t="t" r="r" b="b"/>
            <a:pathLst>
              <a:path w="2183700" h="1949449">
                <a:moveTo>
                  <a:pt x="0" y="0"/>
                </a:moveTo>
                <a:lnTo>
                  <a:pt x="2183701" y="0"/>
                </a:lnTo>
                <a:lnTo>
                  <a:pt x="2183701" y="1949449"/>
                </a:lnTo>
                <a:lnTo>
                  <a:pt x="0" y="1949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>
            <a:off x="14358238" y="860572"/>
            <a:ext cx="2803799" cy="2100300"/>
          </a:xfrm>
          <a:custGeom>
            <a:avLst/>
            <a:gdLst/>
            <a:ahLst/>
            <a:cxnLst/>
            <a:rect l="l" t="t" r="r" b="b"/>
            <a:pathLst>
              <a:path w="2803799" h="2100300">
                <a:moveTo>
                  <a:pt x="0" y="0"/>
                </a:moveTo>
                <a:lnTo>
                  <a:pt x="2803799" y="0"/>
                </a:lnTo>
                <a:lnTo>
                  <a:pt x="2803799" y="2100301"/>
                </a:lnTo>
                <a:lnTo>
                  <a:pt x="0" y="2100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/>
          <p:cNvSpPr/>
          <p:nvPr/>
        </p:nvSpPr>
        <p:spPr>
          <a:xfrm>
            <a:off x="14260974" y="5939668"/>
            <a:ext cx="2998326" cy="2287219"/>
          </a:xfrm>
          <a:custGeom>
            <a:avLst/>
            <a:gdLst/>
            <a:ahLst/>
            <a:cxnLst/>
            <a:rect l="l" t="t" r="r" b="b"/>
            <a:pathLst>
              <a:path w="2998326" h="2287219">
                <a:moveTo>
                  <a:pt x="0" y="0"/>
                </a:moveTo>
                <a:lnTo>
                  <a:pt x="2998326" y="0"/>
                </a:lnTo>
                <a:lnTo>
                  <a:pt x="2998326" y="2287219"/>
                </a:lnTo>
                <a:lnTo>
                  <a:pt x="0" y="22872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6" name="Freeform 6"/>
          <p:cNvSpPr/>
          <p:nvPr/>
        </p:nvSpPr>
        <p:spPr>
          <a:xfrm>
            <a:off x="7646096" y="283718"/>
            <a:ext cx="2995808" cy="1601396"/>
          </a:xfrm>
          <a:custGeom>
            <a:avLst/>
            <a:gdLst/>
            <a:ahLst/>
            <a:cxnLst/>
            <a:rect l="l" t="t" r="r" b="b"/>
            <a:pathLst>
              <a:path w="2995808" h="1601396">
                <a:moveTo>
                  <a:pt x="0" y="0"/>
                </a:moveTo>
                <a:lnTo>
                  <a:pt x="2995808" y="0"/>
                </a:lnTo>
                <a:lnTo>
                  <a:pt x="2995808" y="1601395"/>
                </a:lnTo>
                <a:lnTo>
                  <a:pt x="0" y="16013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>
            <a:off x="8129962" y="6443060"/>
            <a:ext cx="2028077" cy="1911462"/>
          </a:xfrm>
          <a:custGeom>
            <a:avLst/>
            <a:gdLst/>
            <a:ahLst/>
            <a:cxnLst/>
            <a:rect l="l" t="t" r="r" b="b"/>
            <a:pathLst>
              <a:path w="2028077" h="1911462">
                <a:moveTo>
                  <a:pt x="0" y="0"/>
                </a:moveTo>
                <a:lnTo>
                  <a:pt x="2028076" y="0"/>
                </a:lnTo>
                <a:lnTo>
                  <a:pt x="2028076" y="1911462"/>
                </a:lnTo>
                <a:lnTo>
                  <a:pt x="0" y="19114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TextBox 8"/>
          <p:cNvSpPr txBox="1"/>
          <p:nvPr/>
        </p:nvSpPr>
        <p:spPr>
          <a:xfrm>
            <a:off x="6562817" y="4488180"/>
            <a:ext cx="520166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222A9B"/>
                </a:solidFill>
                <a:latin typeface="Public Sans Bold"/>
              </a:rPr>
              <a:t>Risk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92575" y="8426912"/>
            <a:ext cx="2327077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22A9B"/>
                </a:solidFill>
                <a:latin typeface="Canva Sans Bold"/>
              </a:rPr>
              <a:t>Speeding Risk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4770" y="8350712"/>
            <a:ext cx="243423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22A9B"/>
                </a:solidFill>
                <a:latin typeface="Canva Sans Bold"/>
              </a:rPr>
              <a:t>Cornering Risk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45863" y="2093537"/>
            <a:ext cx="3301324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222A9B"/>
                </a:solidFill>
                <a:latin typeface="Canva Sans Bold"/>
              </a:rPr>
              <a:t>Historical Claims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41246" y="3087646"/>
            <a:ext cx="2618053" cy="454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222A9B"/>
                </a:solidFill>
                <a:latin typeface="Canva Sans Bold"/>
              </a:rPr>
              <a:t>Braking Risk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9205" y="3012221"/>
            <a:ext cx="290536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22A9B"/>
                </a:solidFill>
                <a:latin typeface="Canva Sans Bold"/>
              </a:rPr>
              <a:t>Acceleration Risk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40814" y="2753006"/>
            <a:ext cx="340637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22A9B"/>
                </a:solidFill>
                <a:latin typeface="Canva Sans"/>
              </a:rPr>
              <a:t>Total claims per car</a:t>
            </a:r>
          </a:p>
          <a:p>
            <a:pPr marL="431807" lvl="1" indent="-215904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22A9B"/>
                </a:solidFill>
                <a:latin typeface="Canva Sans"/>
              </a:rPr>
              <a:t>Total cost per car</a:t>
            </a:r>
          </a:p>
          <a:p>
            <a:pPr marL="431807" lvl="1" indent="-215904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22A9B"/>
                </a:solidFill>
                <a:latin typeface="Canva Sans"/>
              </a:rPr>
              <a:t>Average cost per claim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52927" y="9025082"/>
            <a:ext cx="3406373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22A9B"/>
                </a:solidFill>
                <a:latin typeface="Canva Sans"/>
              </a:rPr>
              <a:t>Average speed over the limit per area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025082"/>
            <a:ext cx="3406373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22A9B"/>
                </a:solidFill>
                <a:latin typeface="Canva Sans"/>
              </a:rPr>
              <a:t>Cornering behaviour based on lateral g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686590"/>
            <a:ext cx="3406373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22A9B"/>
                </a:solidFill>
                <a:latin typeface="Canva Sans"/>
              </a:rPr>
              <a:t>Risky acceleration behaviour based on positive linear 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74157" y="3675864"/>
            <a:ext cx="3406373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ctr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222A9B"/>
                </a:solidFill>
                <a:latin typeface="Canva Sans"/>
              </a:rPr>
              <a:t>Risky braking </a:t>
            </a:r>
            <a:r>
              <a:rPr lang="en-US" sz="2000" dirty="0" err="1">
                <a:solidFill>
                  <a:srgbClr val="222A9B"/>
                </a:solidFill>
                <a:latin typeface="Canva Sans"/>
              </a:rPr>
              <a:t>behaviour</a:t>
            </a:r>
            <a:r>
              <a:rPr lang="en-US" sz="2000" dirty="0">
                <a:solidFill>
                  <a:srgbClr val="222A9B"/>
                </a:solidFill>
                <a:latin typeface="Canva Sans"/>
              </a:rPr>
              <a:t> based on negative linear 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66667" y="5383530"/>
            <a:ext cx="5993964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22A9B"/>
                </a:solidFill>
                <a:latin typeface="Canva Sans Italics"/>
              </a:rPr>
              <a:t>how did we classify risky taxi behaviour?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60152" y="8535497"/>
            <a:ext cx="156769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22A9B"/>
                </a:solidFill>
                <a:latin typeface="Canva Sans Bold"/>
              </a:rPr>
              <a:t>Shift Risk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04234" y="9190816"/>
            <a:ext cx="3718829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22A9B"/>
                </a:solidFill>
                <a:latin typeface="Canva Sans"/>
              </a:rPr>
              <a:t>Risk rating based on driving during 'risky' hours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64628" y="4567237"/>
            <a:ext cx="4971501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Public Sans Bold"/>
              </a:rPr>
              <a:t>Driver Profile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810021" y="809625"/>
            <a:ext cx="3948253" cy="4160673"/>
            <a:chOff x="0" y="0"/>
            <a:chExt cx="5264337" cy="5547564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5264337" cy="1703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Public Sans Bold"/>
                </a:rPr>
                <a:t>Risk Classification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69881"/>
              <a:ext cx="5264337" cy="3477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ublic Sans"/>
                </a:rPr>
                <a:t>Given the six characteristics considered during the risk analysis, we determine the driver's risk rating by taking an average of these factors.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1730480" y="2957660"/>
            <a:ext cx="8743360" cy="4371680"/>
            <a:chOff x="0" y="0"/>
            <a:chExt cx="11657814" cy="5828907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11657814" cy="5828907"/>
              <a:chOff x="0" y="0"/>
              <a:chExt cx="2540000" cy="127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13000" y="1264333"/>
                    </a:lnTo>
                    <a:cubicBezTo>
                      <a:pt x="2410186" y="635067"/>
                      <a:pt x="1899272" y="126433"/>
                      <a:pt x="1270000" y="126433"/>
                    </a:cubicBezTo>
                    <a:cubicBezTo>
                      <a:pt x="640728" y="126433"/>
                      <a:pt x="129814" y="635067"/>
                      <a:pt x="127000" y="1264333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136355" y="443753"/>
                <a:ext cx="941605" cy="834521"/>
              </a:xfrm>
              <a:custGeom>
                <a:avLst/>
                <a:gdLst/>
                <a:ahLst/>
                <a:cxnLst/>
                <a:rect l="l" t="t" r="r" b="b"/>
                <a:pathLst>
                  <a:path w="941605" h="834521">
                    <a:moveTo>
                      <a:pt x="216478" y="795516"/>
                    </a:moveTo>
                    <a:cubicBezTo>
                      <a:pt x="182114" y="825352"/>
                      <a:pt x="134413" y="834521"/>
                      <a:pt x="91438" y="819551"/>
                    </a:cubicBezTo>
                    <a:cubicBezTo>
                      <a:pt x="48462" y="804581"/>
                      <a:pt x="16781" y="767761"/>
                      <a:pt x="8390" y="723032"/>
                    </a:cubicBezTo>
                    <a:cubicBezTo>
                      <a:pt x="0" y="678304"/>
                      <a:pt x="16183" y="632505"/>
                      <a:pt x="50812" y="602978"/>
                    </a:cubicBezTo>
                    <a:lnTo>
                      <a:pt x="898309" y="7801"/>
                    </a:lnTo>
                    <a:cubicBezTo>
                      <a:pt x="905182" y="1834"/>
                      <a:pt x="914722" y="0"/>
                      <a:pt x="923317" y="2994"/>
                    </a:cubicBezTo>
                    <a:cubicBezTo>
                      <a:pt x="931912" y="5988"/>
                      <a:pt x="938249" y="13352"/>
                      <a:pt x="939927" y="22298"/>
                    </a:cubicBezTo>
                    <a:cubicBezTo>
                      <a:pt x="941605" y="31243"/>
                      <a:pt x="938368" y="40403"/>
                      <a:pt x="931442" y="46309"/>
                    </a:cubicBezTo>
                    <a:lnTo>
                      <a:pt x="216478" y="795516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ZA"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810021" y="5720037"/>
            <a:ext cx="3948253" cy="3722523"/>
            <a:chOff x="0" y="0"/>
            <a:chExt cx="5264337" cy="496336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5264337" cy="1703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</a:pPr>
              <a:r>
                <a:rPr lang="en-US" sz="3699">
                  <a:solidFill>
                    <a:srgbClr val="FFFFFF"/>
                  </a:solidFill>
                  <a:latin typeface="Public Sans Bold"/>
                </a:rPr>
                <a:t>Driving Behaviour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069881"/>
              <a:ext cx="5264337" cy="2893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ublic Sans"/>
                </a:rPr>
                <a:t>Determining the average time each driver spends behind the wheel and the distance they cover per day.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947672" y="5721943"/>
            <a:ext cx="5205412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Italics"/>
              </a:rPr>
              <a:t>how will we categorise taxi drivers?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20230" y="3086752"/>
            <a:ext cx="8939070" cy="5455965"/>
          </a:xfrm>
          <a:custGeom>
            <a:avLst/>
            <a:gdLst/>
            <a:ahLst/>
            <a:cxnLst/>
            <a:rect l="l" t="t" r="r" b="b"/>
            <a:pathLst>
              <a:path w="8939070" h="5455965">
                <a:moveTo>
                  <a:pt x="0" y="0"/>
                </a:moveTo>
                <a:lnTo>
                  <a:pt x="8939070" y="0"/>
                </a:lnTo>
                <a:lnTo>
                  <a:pt x="8939070" y="5455966"/>
                </a:lnTo>
                <a:lnTo>
                  <a:pt x="0" y="5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8" r="-332" b="-1003"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1028700" y="895350"/>
            <a:ext cx="991028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222A9B"/>
                </a:solidFill>
                <a:latin typeface="Public Sans Bold"/>
              </a:rPr>
              <a:t>Determining Driver Profiles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32461"/>
            <a:ext cx="2601992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22A9B"/>
                </a:solidFill>
                <a:latin typeface="Canva Sans Italics"/>
              </a:rPr>
              <a:t>what did we find?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1368" y="3854173"/>
            <a:ext cx="6803363" cy="387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22A9B"/>
                </a:solidFill>
                <a:latin typeface="Canva Sans"/>
              </a:rPr>
              <a:t>Through the creation of Driver Profiles, by combining Driver Risk Classification and Driving Behaviour, QWERTY was able to identify three clusters that each of the taxis fell under.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222A9B"/>
              </a:solidFill>
              <a:latin typeface="Canva Sans"/>
            </a:endParaR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22A9B"/>
                </a:solidFill>
                <a:latin typeface="Canva Sans"/>
              </a:rPr>
              <a:t>Of the total 106 taxis, QWERTY's model identified 5 vehicles that exhibited behaviour that matched two of the three clusters. </a:t>
            </a:r>
            <a:r>
              <a:rPr lang="en-US" sz="2000">
                <a:solidFill>
                  <a:srgbClr val="222A9B"/>
                </a:solidFill>
                <a:latin typeface="Canva Sans Bold"/>
              </a:rPr>
              <a:t>This signalled that these 5 taxis had two active drivers at the time that the data was collected</a:t>
            </a:r>
            <a:r>
              <a:rPr lang="en-US" sz="2000">
                <a:solidFill>
                  <a:srgbClr val="222A9B"/>
                </a:solidFill>
                <a:latin typeface="Canva Sans"/>
              </a:rPr>
              <a:t>.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222A9B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028700" y="459341"/>
            <a:ext cx="7962795" cy="4479072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028700" y="5434643"/>
            <a:ext cx="7962795" cy="4479072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9323227" y="5449673"/>
            <a:ext cx="7936073" cy="446404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727479" y="910782"/>
            <a:ext cx="7910057" cy="98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Public Sans Bold"/>
              </a:rPr>
              <a:t>Fleet Management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82507" y="1844561"/>
            <a:ext cx="3430191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Italics"/>
              </a:rPr>
              <a:t>what about the owner?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27479" y="2969312"/>
            <a:ext cx="8120394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For taxi owners, perhaps the most crucial part is the geographical </a:t>
            </a:r>
            <a:r>
              <a:rPr lang="en-US" sz="2000" dirty="0" err="1">
                <a:solidFill>
                  <a:srgbClr val="FFFFFF"/>
                </a:solidFill>
                <a:latin typeface="Canva Sans"/>
              </a:rPr>
              <a:t>visualisation</a:t>
            </a:r>
            <a:r>
              <a:rPr lang="en-US" sz="2000" dirty="0">
                <a:solidFill>
                  <a:srgbClr val="FFFFFF"/>
                </a:solidFill>
                <a:latin typeface="Canva Sans"/>
              </a:rPr>
              <a:t> of their fleet. QWERTY's Fleet Management, therefore, focuses on interactive maps for vehicle owners to identify areas where taxis speed, idle, and lose GPS connection.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34200" y="9410794"/>
            <a:ext cx="1889049" cy="32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Canva Sans Italics"/>
              </a:rPr>
              <a:t>GPS Loss/Lock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78433" y="9410794"/>
            <a:ext cx="2050375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anva Sans Italics"/>
              </a:rPr>
              <a:t>Idling occurences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6391" y="4337736"/>
            <a:ext cx="2486858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anva Sans Italics"/>
              </a:rPr>
              <a:t>Speeding occurences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0DE0918-A11F-80C5-B35C-5160F97555F9}"/>
              </a:ext>
            </a:extLst>
          </p:cNvPr>
          <p:cNvSpPr txBox="1"/>
          <p:nvPr/>
        </p:nvSpPr>
        <p:spPr>
          <a:xfrm>
            <a:off x="5257800" y="9913714"/>
            <a:ext cx="11685843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Canva Sans"/>
              </a:rPr>
              <a:t>(There are videos but due to PDF format they will not play – please see GitHub for videos)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3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346174" y="1077179"/>
            <a:ext cx="605317" cy="3296280"/>
          </a:xfrm>
          <a:custGeom>
            <a:avLst/>
            <a:gdLst/>
            <a:ahLst/>
            <a:cxnLst/>
            <a:rect l="l" t="t" r="r" b="b"/>
            <a:pathLst>
              <a:path w="605317" h="3296280">
                <a:moveTo>
                  <a:pt x="0" y="0"/>
                </a:moveTo>
                <a:lnTo>
                  <a:pt x="605317" y="0"/>
                </a:lnTo>
                <a:lnTo>
                  <a:pt x="605317" y="3296280"/>
                </a:lnTo>
                <a:lnTo>
                  <a:pt x="0" y="3296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TextBox 3"/>
          <p:cNvSpPr txBox="1"/>
          <p:nvPr/>
        </p:nvSpPr>
        <p:spPr>
          <a:xfrm>
            <a:off x="5104137" y="1374923"/>
            <a:ext cx="8192836" cy="98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222A9B"/>
                </a:solidFill>
                <a:latin typeface="Public Sans Bold"/>
              </a:rPr>
              <a:t>Relevance to </a:t>
            </a:r>
            <a:r>
              <a:rPr lang="en-US" sz="6000" dirty="0" err="1">
                <a:solidFill>
                  <a:srgbClr val="222A9B"/>
                </a:solidFill>
                <a:latin typeface="Public Sans Bold"/>
              </a:rPr>
              <a:t>Mobalyz</a:t>
            </a:r>
            <a:endParaRPr lang="en-US" sz="6000" dirty="0">
              <a:solidFill>
                <a:srgbClr val="222A9B"/>
              </a:solidFill>
              <a:latin typeface="Public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45593" y="4500853"/>
            <a:ext cx="5858099" cy="403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22A9B"/>
                </a:solidFill>
                <a:latin typeface="Canva Sans Bold"/>
              </a:rPr>
              <a:t>Customer-facing solutions</a:t>
            </a:r>
          </a:p>
          <a:p>
            <a:pPr algn="ctr">
              <a:lnSpc>
                <a:spcPts val="3360"/>
              </a:lnSpc>
            </a:pPr>
            <a:endParaRPr lang="en-US" sz="2400">
              <a:solidFill>
                <a:srgbClr val="222A9B"/>
              </a:solidFill>
              <a:latin typeface="Canva Sans Bold"/>
            </a:endParaRPr>
          </a:p>
          <a:p>
            <a:pPr marL="496575" lvl="1" indent="-248288" algn="ctr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222A9B"/>
                </a:solidFill>
                <a:latin typeface="Canva Sans"/>
              </a:rPr>
              <a:t>Creation of a user-friendly geographical visualisation system for taxi data.</a:t>
            </a:r>
          </a:p>
          <a:p>
            <a:pPr marL="496575" lvl="1" indent="-248288" algn="ctr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222A9B"/>
                </a:solidFill>
                <a:latin typeface="Canva Sans"/>
              </a:rPr>
              <a:t>Risk analysis of vehicles within a customer's fleet.</a:t>
            </a:r>
          </a:p>
          <a:p>
            <a:pPr marL="496575" lvl="1" indent="-248288" algn="ctr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222A9B"/>
                </a:solidFill>
                <a:latin typeface="Canva Sans"/>
              </a:rPr>
              <a:t>Risk classification of drivers based on performance metrics.</a:t>
            </a:r>
          </a:p>
          <a:p>
            <a:pPr algn="ctr">
              <a:lnSpc>
                <a:spcPts val="3360"/>
              </a:lnSpc>
            </a:pPr>
            <a:endParaRPr lang="en-US" sz="2300">
              <a:solidFill>
                <a:srgbClr val="222A9B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67923" y="4500853"/>
            <a:ext cx="5858099" cy="403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222A9B"/>
                </a:solidFill>
                <a:latin typeface="Canva Sans Bold"/>
              </a:rPr>
              <a:t>Insurance-facing solutions</a:t>
            </a:r>
          </a:p>
          <a:p>
            <a:pPr algn="ctr">
              <a:lnSpc>
                <a:spcPts val="3360"/>
              </a:lnSpc>
            </a:pPr>
            <a:endParaRPr lang="en-US" sz="2400" dirty="0">
              <a:solidFill>
                <a:srgbClr val="222A9B"/>
              </a:solidFill>
              <a:latin typeface="Canva Sans Bold"/>
            </a:endParaRPr>
          </a:p>
          <a:p>
            <a:pPr marL="496575" lvl="1" indent="-248288" algn="ctr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222A9B"/>
                </a:solidFill>
                <a:latin typeface="Canva Sans"/>
              </a:rPr>
              <a:t>Personalised</a:t>
            </a:r>
            <a:r>
              <a:rPr lang="en-US" sz="2300" dirty="0">
                <a:solidFill>
                  <a:srgbClr val="222A9B"/>
                </a:solidFill>
                <a:latin typeface="Canva Sans"/>
              </a:rPr>
              <a:t> insurance policies based on the risk of the selected driver.</a:t>
            </a:r>
          </a:p>
          <a:p>
            <a:pPr marL="496575" lvl="1" indent="-248288" algn="ctr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222A9B"/>
                </a:solidFill>
                <a:latin typeface="Canva Sans"/>
              </a:rPr>
              <a:t>Recommendations of drivers based on their Driver Profile.</a:t>
            </a:r>
          </a:p>
          <a:p>
            <a:pPr marL="496575" lvl="1" indent="-248288" algn="ctr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222A9B"/>
                </a:solidFill>
                <a:latin typeface="Canva Sans"/>
              </a:rPr>
              <a:t>Creation of a geographical </a:t>
            </a:r>
            <a:r>
              <a:rPr lang="en-US" sz="2300" dirty="0" err="1">
                <a:solidFill>
                  <a:srgbClr val="222A9B"/>
                </a:solidFill>
                <a:latin typeface="Canva Sans"/>
              </a:rPr>
              <a:t>visualisation</a:t>
            </a:r>
            <a:r>
              <a:rPr lang="en-US" sz="2300" dirty="0">
                <a:solidFill>
                  <a:srgbClr val="222A9B"/>
                </a:solidFill>
                <a:latin typeface="Canva Sans"/>
              </a:rPr>
              <a:t> system for taxi data to identify problematic areas.</a:t>
            </a:r>
          </a:p>
          <a:p>
            <a:pPr algn="ctr">
              <a:lnSpc>
                <a:spcPts val="3360"/>
              </a:lnSpc>
            </a:pPr>
            <a:endParaRPr lang="en-US" sz="2300" dirty="0">
              <a:solidFill>
                <a:srgbClr val="222A9B"/>
              </a:solidFill>
              <a:latin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48200" y="968465"/>
            <a:ext cx="4838772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222A9B"/>
                </a:solidFill>
                <a:latin typeface="Canva Sans Italics"/>
              </a:rPr>
              <a:t>what's in it for </a:t>
            </a:r>
            <a:r>
              <a:rPr lang="en-US" sz="2400" dirty="0" err="1">
                <a:solidFill>
                  <a:srgbClr val="222A9B"/>
                </a:solidFill>
                <a:latin typeface="Canva Sans Italics"/>
              </a:rPr>
              <a:t>Mobalyz</a:t>
            </a:r>
            <a:r>
              <a:rPr lang="en-US" sz="2400" dirty="0">
                <a:solidFill>
                  <a:srgbClr val="222A9B"/>
                </a:solidFill>
                <a:latin typeface="Canva Sans Italics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91800" y="3109457"/>
            <a:ext cx="241678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Gochi Hand"/>
              </a:rPr>
              <a:t>a mobility platform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623</Words>
  <Application>Microsoft Office PowerPoint</Application>
  <PresentationFormat>Custom</PresentationFormat>
  <Paragraphs>104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Calibri</vt:lpstr>
      <vt:lpstr>Canva Sans Bold Italics</vt:lpstr>
      <vt:lpstr>Public Sans Bold</vt:lpstr>
      <vt:lpstr>Public Sans</vt:lpstr>
      <vt:lpstr>Gochi Hand</vt:lpstr>
      <vt:lpstr>Arial</vt:lpstr>
      <vt:lpstr>Canva Sans</vt:lpstr>
      <vt:lpstr>Canva Sans Bold</vt:lpstr>
      <vt:lpstr>Public Sans Thin</vt:lpstr>
      <vt:lpstr>Canva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Technology Patterns Technology in the Life of Consumers Technology Presentation</dc:title>
  <dc:creator>Sarah Ingram</dc:creator>
  <cp:lastModifiedBy>Sarah Ingram</cp:lastModifiedBy>
  <cp:revision>2</cp:revision>
  <dcterms:created xsi:type="dcterms:W3CDTF">2006-08-16T00:00:00Z</dcterms:created>
  <dcterms:modified xsi:type="dcterms:W3CDTF">2023-08-20T12:27:47Z</dcterms:modified>
  <dc:identifier>DAFr-Hvv-QI</dc:identifier>
</cp:coreProperties>
</file>